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76" r:id="rId4"/>
    <p:sldId id="335" r:id="rId5"/>
    <p:sldId id="303" r:id="rId6"/>
    <p:sldId id="310" r:id="rId7"/>
    <p:sldId id="275" r:id="rId8"/>
    <p:sldId id="277" r:id="rId9"/>
    <p:sldId id="269" r:id="rId10"/>
    <p:sldId id="271" r:id="rId11"/>
    <p:sldId id="312" r:id="rId12"/>
    <p:sldId id="311" r:id="rId13"/>
    <p:sldId id="305" r:id="rId14"/>
    <p:sldId id="313" r:id="rId15"/>
    <p:sldId id="314" r:id="rId16"/>
    <p:sldId id="299" r:id="rId17"/>
    <p:sldId id="317" r:id="rId18"/>
    <p:sldId id="300" r:id="rId19"/>
    <p:sldId id="315" r:id="rId20"/>
    <p:sldId id="318" r:id="rId21"/>
    <p:sldId id="319" r:id="rId22"/>
    <p:sldId id="262" r:id="rId23"/>
    <p:sldId id="290" r:id="rId24"/>
    <p:sldId id="338" r:id="rId25"/>
    <p:sldId id="263" r:id="rId26"/>
    <p:sldId id="306" r:id="rId27"/>
    <p:sldId id="309" r:id="rId28"/>
    <p:sldId id="293" r:id="rId29"/>
    <p:sldId id="337" r:id="rId30"/>
    <p:sldId id="339" r:id="rId31"/>
    <p:sldId id="308" r:id="rId32"/>
    <p:sldId id="280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4" r:id="rId46"/>
    <p:sldId id="336" r:id="rId47"/>
    <p:sldId id="332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84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>
      <p:cViewPr>
        <p:scale>
          <a:sx n="68" d="100"/>
          <a:sy n="68" d="100"/>
        </p:scale>
        <p:origin x="-82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56"/>
    </p:cViewPr>
  </p:sorter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FE0AC-014F-4925-A716-D9B45135FB4C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accent6_1" csCatId="accent6" phldr="1"/>
      <dgm:spPr/>
    </dgm:pt>
    <dgm:pt modelId="{EBF81ED9-B3BB-4E03-8CEC-0F47889770A1}">
      <dgm:prSet phldrT="[Texto]"/>
      <dgm:spPr/>
      <dgm:t>
        <a:bodyPr/>
        <a:lstStyle/>
        <a:p>
          <a:r>
            <a:rPr lang="es-ES" dirty="0" err="1" smtClean="0"/>
            <a:t>eMERLIN</a:t>
          </a:r>
          <a:endParaRPr lang="es-ES" dirty="0"/>
        </a:p>
      </dgm:t>
    </dgm:pt>
    <dgm:pt modelId="{EBC047EF-F570-43B6-A213-B00E3F35C761}" type="parTrans" cxnId="{1BCB4C0F-3F83-4A7D-B8E3-28D6EE9F0ACD}">
      <dgm:prSet/>
      <dgm:spPr/>
      <dgm:t>
        <a:bodyPr/>
        <a:lstStyle/>
        <a:p>
          <a:endParaRPr lang="es-ES"/>
        </a:p>
      </dgm:t>
    </dgm:pt>
    <dgm:pt modelId="{18EEB22E-2CD8-4EF4-A4D2-66800F611EB0}" type="sibTrans" cxnId="{1BCB4C0F-3F83-4A7D-B8E3-28D6EE9F0AC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http://www.jb.man.ac.uk/research/technology/images/emerlin.png"/>
        </a:ext>
      </dgm:extLst>
    </dgm:pt>
    <dgm:pt modelId="{17E3CF92-D007-427A-AD28-40561005F3BC}" type="pres">
      <dgm:prSet presAssocID="{64FFE0AC-014F-4925-A716-D9B45135FB4C}" presName="Name0" presStyleCnt="0">
        <dgm:presLayoutVars>
          <dgm:chMax val="7"/>
          <dgm:chPref val="7"/>
          <dgm:dir/>
        </dgm:presLayoutVars>
      </dgm:prSet>
      <dgm:spPr/>
    </dgm:pt>
    <dgm:pt modelId="{C7B19D89-4355-4192-93A8-757DE7D5A9E0}" type="pres">
      <dgm:prSet presAssocID="{EBF81ED9-B3BB-4E03-8CEC-0F47889770A1}" presName="parTx1" presStyleLbl="node1" presStyleIdx="0" presStyleCnt="1"/>
      <dgm:spPr/>
      <dgm:t>
        <a:bodyPr/>
        <a:lstStyle/>
        <a:p>
          <a:endParaRPr lang="es-ES"/>
        </a:p>
      </dgm:t>
    </dgm:pt>
    <dgm:pt modelId="{DFE94725-573A-4F5D-A813-F2C7F70686D3}" type="pres">
      <dgm:prSet presAssocID="{18EEB22E-2CD8-4EF4-A4D2-66800F611EB0}" presName="picture1" presStyleCnt="0"/>
      <dgm:spPr/>
    </dgm:pt>
    <dgm:pt modelId="{919FC649-7E1D-4215-8C00-E8874AE0C7CD}" type="pres">
      <dgm:prSet presAssocID="{18EEB22E-2CD8-4EF4-A4D2-66800F611EB0}" presName="imageRepeatNode" presStyleLbl="fgImgPlace1" presStyleIdx="0" presStyleCnt="1"/>
      <dgm:spPr/>
      <dgm:t>
        <a:bodyPr/>
        <a:lstStyle/>
        <a:p>
          <a:endParaRPr lang="es-ES"/>
        </a:p>
      </dgm:t>
    </dgm:pt>
  </dgm:ptLst>
  <dgm:cxnLst>
    <dgm:cxn modelId="{DAD65962-FD4C-4631-9B0F-07C595978460}" type="presOf" srcId="{EBF81ED9-B3BB-4E03-8CEC-0F47889770A1}" destId="{C7B19D89-4355-4192-93A8-757DE7D5A9E0}" srcOrd="0" destOrd="0" presId="urn:microsoft.com/office/officeart/2008/layout/AscendingPictureAccentProcess"/>
    <dgm:cxn modelId="{25402DD1-247C-4160-B596-14B86479151A}" type="presOf" srcId="{64FFE0AC-014F-4925-A716-D9B45135FB4C}" destId="{17E3CF92-D007-427A-AD28-40561005F3BC}" srcOrd="0" destOrd="0" presId="urn:microsoft.com/office/officeart/2008/layout/AscendingPictureAccentProcess"/>
    <dgm:cxn modelId="{1BCB4C0F-3F83-4A7D-B8E3-28D6EE9F0ACD}" srcId="{64FFE0AC-014F-4925-A716-D9B45135FB4C}" destId="{EBF81ED9-B3BB-4E03-8CEC-0F47889770A1}" srcOrd="0" destOrd="0" parTransId="{EBC047EF-F570-43B6-A213-B00E3F35C761}" sibTransId="{18EEB22E-2CD8-4EF4-A4D2-66800F611EB0}"/>
    <dgm:cxn modelId="{92F4624C-0043-4244-A652-BC525D8849B7}" type="presOf" srcId="{18EEB22E-2CD8-4EF4-A4D2-66800F611EB0}" destId="{919FC649-7E1D-4215-8C00-E8874AE0C7CD}" srcOrd="0" destOrd="0" presId="urn:microsoft.com/office/officeart/2008/layout/AscendingPictureAccentProcess"/>
    <dgm:cxn modelId="{CF2A177E-9B20-48C2-9B00-C9D8ED2F8B28}" type="presParOf" srcId="{17E3CF92-D007-427A-AD28-40561005F3BC}" destId="{C7B19D89-4355-4192-93A8-757DE7D5A9E0}" srcOrd="0" destOrd="0" presId="urn:microsoft.com/office/officeart/2008/layout/AscendingPictureAccentProcess"/>
    <dgm:cxn modelId="{7B1F175B-44D3-4ED4-B89B-AF08C843988C}" type="presParOf" srcId="{17E3CF92-D007-427A-AD28-40561005F3BC}" destId="{DFE94725-573A-4F5D-A813-F2C7F70686D3}" srcOrd="1" destOrd="0" presId="urn:microsoft.com/office/officeart/2008/layout/AscendingPictureAccentProcess"/>
    <dgm:cxn modelId="{D06668B8-B05F-40F7-9A06-43970CB59032}" type="presParOf" srcId="{DFE94725-573A-4F5D-A813-F2C7F70686D3}" destId="{919FC649-7E1D-4215-8C00-E8874AE0C7C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87147-E57C-41EE-B3A3-0CC2B1E4568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1" csCatId="accent6" phldr="1"/>
      <dgm:spPr/>
    </dgm:pt>
    <dgm:pt modelId="{B6D9CD1D-A124-40CF-91DB-493324821DF4}">
      <dgm:prSet phldrT="[Texto]"/>
      <dgm:spPr/>
      <dgm:t>
        <a:bodyPr/>
        <a:lstStyle/>
        <a:p>
          <a:r>
            <a:rPr lang="es-ES" dirty="0" smtClean="0"/>
            <a:t>       EVN</a:t>
          </a:r>
          <a:endParaRPr lang="es-ES" dirty="0"/>
        </a:p>
      </dgm:t>
    </dgm:pt>
    <dgm:pt modelId="{37ABE64F-4786-41D7-A101-E04298CFB78C}" type="parTrans" cxnId="{AC0D437D-6DED-4136-98C0-C0519E330318}">
      <dgm:prSet/>
      <dgm:spPr/>
      <dgm:t>
        <a:bodyPr/>
        <a:lstStyle/>
        <a:p>
          <a:endParaRPr lang="es-ES"/>
        </a:p>
      </dgm:t>
    </dgm:pt>
    <dgm:pt modelId="{722F9AD9-8F35-45D7-A18C-76B6AD0D4BFD}" type="sibTrans" cxnId="{AC0D437D-6DED-4136-98C0-C0519E33031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http://d366w3m5tf0813.cloudfront.net/wp-content/uploads/evn_map_rmc.jpg"/>
        </a:ext>
      </dgm:extLst>
    </dgm:pt>
    <dgm:pt modelId="{223828B6-2090-4CE1-A0E9-022073D1949F}" type="pres">
      <dgm:prSet presAssocID="{58287147-E57C-41EE-B3A3-0CC2B1E4568F}" presName="Name0" presStyleCnt="0">
        <dgm:presLayoutVars>
          <dgm:chMax val="7"/>
          <dgm:chPref val="7"/>
          <dgm:dir/>
        </dgm:presLayoutVars>
      </dgm:prSet>
      <dgm:spPr/>
    </dgm:pt>
    <dgm:pt modelId="{AB07D8BB-46E2-41BB-B866-FDD373721B49}" type="pres">
      <dgm:prSet presAssocID="{B6D9CD1D-A124-40CF-91DB-493324821DF4}" presName="parTx1" presStyleLbl="node1" presStyleIdx="0" presStyleCnt="1" custScaleX="113747" custScaleY="113631"/>
      <dgm:spPr/>
      <dgm:t>
        <a:bodyPr/>
        <a:lstStyle/>
        <a:p>
          <a:endParaRPr lang="es-ES"/>
        </a:p>
      </dgm:t>
    </dgm:pt>
    <dgm:pt modelId="{F7918B36-1F40-44AD-A0C9-EEF5ED43A78E}" type="pres">
      <dgm:prSet presAssocID="{722F9AD9-8F35-45D7-A18C-76B6AD0D4BFD}" presName="picture1" presStyleCnt="0"/>
      <dgm:spPr/>
    </dgm:pt>
    <dgm:pt modelId="{80952A89-181D-4027-A483-CF24DED8D83E}" type="pres">
      <dgm:prSet presAssocID="{722F9AD9-8F35-45D7-A18C-76B6AD0D4BFD}" presName="imageRepeatNode" presStyleLbl="fgImgPlace1" presStyleIdx="0" presStyleCnt="1" custScaleX="113882" custScaleY="113865"/>
      <dgm:spPr/>
      <dgm:t>
        <a:bodyPr/>
        <a:lstStyle/>
        <a:p>
          <a:endParaRPr lang="es-ES"/>
        </a:p>
      </dgm:t>
    </dgm:pt>
  </dgm:ptLst>
  <dgm:cxnLst>
    <dgm:cxn modelId="{656AD3B4-4B71-4599-A83F-2ACA0160EF24}" type="presOf" srcId="{58287147-E57C-41EE-B3A3-0CC2B1E4568F}" destId="{223828B6-2090-4CE1-A0E9-022073D1949F}" srcOrd="0" destOrd="0" presId="urn:microsoft.com/office/officeart/2008/layout/AscendingPictureAccentProcess"/>
    <dgm:cxn modelId="{B1588F78-1F48-4A54-A505-C2FE768DA75B}" type="presOf" srcId="{722F9AD9-8F35-45D7-A18C-76B6AD0D4BFD}" destId="{80952A89-181D-4027-A483-CF24DED8D83E}" srcOrd="0" destOrd="0" presId="urn:microsoft.com/office/officeart/2008/layout/AscendingPictureAccentProcess"/>
    <dgm:cxn modelId="{AC0D437D-6DED-4136-98C0-C0519E330318}" srcId="{58287147-E57C-41EE-B3A3-0CC2B1E4568F}" destId="{B6D9CD1D-A124-40CF-91DB-493324821DF4}" srcOrd="0" destOrd="0" parTransId="{37ABE64F-4786-41D7-A101-E04298CFB78C}" sibTransId="{722F9AD9-8F35-45D7-A18C-76B6AD0D4BFD}"/>
    <dgm:cxn modelId="{C5FFDDD6-C68A-409D-94CD-C80604ABE347}" type="presOf" srcId="{B6D9CD1D-A124-40CF-91DB-493324821DF4}" destId="{AB07D8BB-46E2-41BB-B866-FDD373721B49}" srcOrd="0" destOrd="0" presId="urn:microsoft.com/office/officeart/2008/layout/AscendingPictureAccentProcess"/>
    <dgm:cxn modelId="{59C19D57-AACB-4778-8EC1-FBF505F1570E}" type="presParOf" srcId="{223828B6-2090-4CE1-A0E9-022073D1949F}" destId="{AB07D8BB-46E2-41BB-B866-FDD373721B49}" srcOrd="0" destOrd="0" presId="urn:microsoft.com/office/officeart/2008/layout/AscendingPictureAccentProcess"/>
    <dgm:cxn modelId="{A2AE596B-EBAB-416C-AC67-2B51C62C2313}" type="presParOf" srcId="{223828B6-2090-4CE1-A0E9-022073D1949F}" destId="{F7918B36-1F40-44AD-A0C9-EEF5ED43A78E}" srcOrd="1" destOrd="0" presId="urn:microsoft.com/office/officeart/2008/layout/AscendingPictureAccentProcess"/>
    <dgm:cxn modelId="{BE166EE2-CF31-4A00-8239-3C46797C555F}" type="presParOf" srcId="{F7918B36-1F40-44AD-A0C9-EEF5ED43A78E}" destId="{80952A89-181D-4027-A483-CF24DED8D83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D8477-F50A-40F3-8D6C-90FDA4375F9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86F184-E02D-4D4C-84C9-ED51D5CD65AB}" type="pres">
      <dgm:prSet presAssocID="{557D8477-F50A-40F3-8D6C-90FDA4375F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BC8B2F0-A013-4152-B702-57881BFD0F50}" type="presOf" srcId="{557D8477-F50A-40F3-8D6C-90FDA4375F9B}" destId="{C286F184-E02D-4D4C-84C9-ED51D5CD65A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D8477-F50A-40F3-8D6C-90FDA4375F9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86F184-E02D-4D4C-84C9-ED51D5CD65AB}" type="pres">
      <dgm:prSet presAssocID="{557D8477-F50A-40F3-8D6C-90FDA4375F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BB8FF91-698B-4C3F-973A-1D26E4302BAC}" type="presOf" srcId="{557D8477-F50A-40F3-8D6C-90FDA4375F9B}" destId="{C286F184-E02D-4D4C-84C9-ED51D5CD65A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9D89-4355-4192-93A8-757DE7D5A9E0}">
      <dsp:nvSpPr>
        <dsp:cNvPr id="0" name=""/>
        <dsp:cNvSpPr/>
      </dsp:nvSpPr>
      <dsp:spPr>
        <a:xfrm>
          <a:off x="1158974" y="2295029"/>
          <a:ext cx="3468358" cy="930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34136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err="1" smtClean="0"/>
            <a:t>eMERLIN</a:t>
          </a:r>
          <a:endParaRPr lang="es-ES" sz="3800" kern="1200" dirty="0"/>
        </a:p>
      </dsp:txBody>
      <dsp:txXfrm>
        <a:off x="1204381" y="2340436"/>
        <a:ext cx="3377544" cy="839356"/>
      </dsp:txXfrm>
    </dsp:sp>
    <dsp:sp modelId="{919FC649-7E1D-4215-8C00-E8874AE0C7CD}">
      <dsp:nvSpPr>
        <dsp:cNvPr id="0" name=""/>
        <dsp:cNvSpPr/>
      </dsp:nvSpPr>
      <dsp:spPr>
        <a:xfrm>
          <a:off x="197202" y="1383312"/>
          <a:ext cx="1608017" cy="16082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D8BB-46E2-41BB-B866-FDD373721B49}">
      <dsp:nvSpPr>
        <dsp:cNvPr id="0" name=""/>
        <dsp:cNvSpPr/>
      </dsp:nvSpPr>
      <dsp:spPr>
        <a:xfrm>
          <a:off x="753246" y="1881989"/>
          <a:ext cx="3466787" cy="9288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19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       EVN</a:t>
          </a:r>
          <a:endParaRPr lang="es-ES" sz="3800" kern="1200" dirty="0"/>
        </a:p>
      </dsp:txBody>
      <dsp:txXfrm>
        <a:off x="798586" y="1927329"/>
        <a:ext cx="3376107" cy="838121"/>
      </dsp:txXfrm>
    </dsp:sp>
    <dsp:sp modelId="{80952A89-181D-4027-A483-CF24DED8D83E}">
      <dsp:nvSpPr>
        <dsp:cNvPr id="0" name=""/>
        <dsp:cNvSpPr/>
      </dsp:nvSpPr>
      <dsp:spPr>
        <a:xfrm>
          <a:off x="19506" y="1038556"/>
          <a:ext cx="1609197" cy="16091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E0909-877B-465E-BAC8-86D35A3CE42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E4DE1-31BA-4948-A8F7-3DB95B21E3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effort</a:t>
            </a:r>
            <a:r>
              <a:rPr lang="es-ES" dirty="0" smtClean="0"/>
              <a:t> to </a:t>
            </a:r>
            <a:r>
              <a:rPr lang="es-ES" dirty="0" err="1" smtClean="0"/>
              <a:t>make</a:t>
            </a:r>
            <a:r>
              <a:rPr lang="es-ES" dirty="0" smtClean="0"/>
              <a:t> 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significative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sample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galaxies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12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Almost</a:t>
            </a:r>
            <a:r>
              <a:rPr lang="es-ES" dirty="0" smtClean="0"/>
              <a:t> 30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people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68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42 of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most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Luminous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northern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LIRGs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(8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ULIRGs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2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0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Multi-Element Radio Linked Interferometer Network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3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20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LINER,</a:t>
            </a:r>
            <a:r>
              <a:rPr lang="es-ES" baseline="0" dirty="0" smtClean="0"/>
              <a:t> Sy2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26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1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4DE1-31BA-4948-A8F7-3DB95B21E3A5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48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5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7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86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57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5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6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43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89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0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2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330E-46A9-4600-8DB7-02B02466F8D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6D69-85E6-43A3-9B8B-5D39A4C99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44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0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0.pn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6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microsoft.com/office/2007/relationships/hdphoto" Target="../media/hdphoto6.wdp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82" y="1628800"/>
            <a:ext cx="6819900" cy="50673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EVN imaging of the LIRGI sample</a:t>
            </a:r>
            <a:endParaRPr lang="es-ES" sz="6000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116632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Varenius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E.</a:t>
            </a:r>
          </a:p>
          <a:p>
            <a:pPr algn="r"/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(OSO-</a:t>
            </a:r>
            <a:r>
              <a:rPr lang="es-ES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Chalmers</a:t>
            </a:r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algn="r"/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Pérez-Torres, M.Á.</a:t>
            </a:r>
          </a:p>
          <a:p>
            <a:pPr algn="r"/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(IAA-CSIC)</a:t>
            </a:r>
          </a:p>
          <a:p>
            <a:pPr algn="r"/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Conway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J. </a:t>
            </a:r>
          </a:p>
          <a:p>
            <a:pPr algn="r"/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(OSO-</a:t>
            </a:r>
            <a:r>
              <a:rPr lang="es-ES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Chalmers</a:t>
            </a:r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  <a:p>
            <a:pPr algn="r"/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Alberdi,A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r"/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(IAA-CSIC)</a:t>
            </a:r>
          </a:p>
          <a:p>
            <a:pPr algn="r"/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Herrero-</a:t>
            </a:r>
            <a:r>
              <a:rPr lang="es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Illana</a:t>
            </a:r>
            <a:r>
              <a:rPr lang="es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R.</a:t>
            </a:r>
          </a:p>
          <a:p>
            <a:pPr algn="r"/>
            <a:r>
              <a:rPr lang="es-ES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(IAA-CSIC)</a:t>
            </a:r>
            <a:endParaRPr lang="es-ES" sz="1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82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99792" y="47667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Naím</a:t>
            </a:r>
            <a:r>
              <a:rPr lang="es-E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Ramírez-Olivencia</a:t>
            </a:r>
          </a:p>
          <a:p>
            <a:pPr algn="ctr"/>
            <a:r>
              <a:rPr lang="es-E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(IAA-CSIC)</a:t>
            </a:r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85" y="2252899"/>
            <a:ext cx="1445417" cy="14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407">
            <a:off x="2339795" y="4942851"/>
            <a:ext cx="1570862" cy="1335703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376263" y="2052712"/>
                <a:ext cx="4708463" cy="462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J.Conway</a:t>
                </a:r>
                <a:r>
                  <a:rPr lang="es-ES" sz="2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      </a:t>
                </a:r>
                <a:r>
                  <a:rPr lang="es-ES" sz="24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3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&amp;</a:t>
                </a:r>
                <a:r>
                  <a:rPr lang="es-ES" sz="24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              M.Á</a:t>
                </a:r>
                <a:r>
                  <a:rPr lang="es-ES" sz="2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.</a:t>
                </a:r>
              </a:p>
              <a:p>
                <a:r>
                  <a:rPr lang="es-ES" sz="2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                                    Pérez-Torres</a:t>
                </a: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42 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(7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already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observed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) of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most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Luminous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northern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LIRGs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(8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ULIRGs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)  </a:t>
                </a: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&gt;11.4</m:t>
                      </m:r>
                    </m:oMath>
                  </m:oMathPara>
                </a14:m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D &lt; 250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Mpc</a:t>
                </a: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&gt;8°</m:t>
                      </m:r>
                    </m:oMath>
                  </m:oMathPara>
                </a14:m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63" y="2052712"/>
                <a:ext cx="4708463" cy="4622484"/>
              </a:xfrm>
              <a:prstGeom prst="rect">
                <a:avLst/>
              </a:prstGeom>
              <a:blipFill rotWithShape="1">
                <a:blip r:embed="rId5"/>
                <a:stretch>
                  <a:fillRect l="-2073" t="-1979" r="-14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4644657"/>
            <a:ext cx="1801903" cy="17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78265" y="2971863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 smtClean="0">
                <a:solidFill>
                  <a:srgbClr val="FF0000"/>
                </a:solidFill>
              </a:rPr>
              <a:t>http://lirgi.iaa.es</a:t>
            </a:r>
            <a:endParaRPr lang="es-ES" sz="4000" u="sng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4" y="1752911"/>
            <a:ext cx="1340210" cy="17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461734" y="165086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eMERLIN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legacy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</a:t>
            </a: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" y="2060848"/>
            <a:ext cx="4250157" cy="320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6" y="1916832"/>
            <a:ext cx="3029104" cy="351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47301682"/>
              </p:ext>
            </p:extLst>
          </p:nvPr>
        </p:nvGraphicFramePr>
        <p:xfrm>
          <a:off x="35496" y="3212976"/>
          <a:ext cx="48245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74518752"/>
              </p:ext>
            </p:extLst>
          </p:nvPr>
        </p:nvGraphicFramePr>
        <p:xfrm>
          <a:off x="4644008" y="3612983"/>
          <a:ext cx="4239541" cy="384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03648" y="1412776"/>
            <a:ext cx="273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Diffuse</a:t>
            </a:r>
            <a:r>
              <a:rPr lang="es-ES" sz="30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3000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emission</a:t>
            </a:r>
            <a:endParaRPr lang="es-ES" sz="30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92080" y="1412776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Compact </a:t>
            </a:r>
            <a:r>
              <a:rPr lang="es-ES" sz="3000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Sources</a:t>
            </a:r>
            <a:endParaRPr lang="es-ES" sz="30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rot="16200000">
            <a:off x="-1319835" y="2985291"/>
            <a:ext cx="3401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Herrero-</a:t>
            </a:r>
            <a:r>
              <a:rPr lang="es-E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Illana</a:t>
            </a:r>
            <a:r>
              <a:rPr lang="es-ES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et al. 2013 - </a:t>
            </a:r>
            <a:r>
              <a:rPr lang="es-E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ATel</a:t>
            </a:r>
            <a:endParaRPr lang="es-ES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5400000">
            <a:off x="7500588" y="2611600"/>
            <a:ext cx="2607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i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Pérez-Torres </a:t>
            </a:r>
            <a:r>
              <a:rPr lang="es-ES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et al. 2009</a:t>
            </a:r>
          </a:p>
        </p:txBody>
      </p:sp>
    </p:spTree>
    <p:extLst>
      <p:ext uri="{BB962C8B-B14F-4D97-AF65-F5344CB8AC3E}">
        <p14:creationId xmlns:p14="http://schemas.microsoft.com/office/powerpoint/2010/main" val="7863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Science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Behind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eMERLIN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Map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diffuse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radio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emission</a:t>
            </a:r>
            <a:endParaRPr lang="es-ES" b="1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Trace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the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free-free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absorption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high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resolution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Measure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magnetic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field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strengths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Obtain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dynamical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masses</a:t>
            </a:r>
            <a:endParaRPr lang="es-ES" b="1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S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patial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variations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in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chemistry</a:t>
            </a:r>
            <a:r>
              <a:rPr lang="es-E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physical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conditions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80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Contribution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of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AGNs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and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starbursts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Detection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and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measurement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of Supernova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Remnants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(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SNRs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)</a:t>
            </a:r>
          </a:p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Core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Collapse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Supernova (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CCSN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)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rate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Science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behind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1196752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PI: </a:t>
            </a:r>
            <a:r>
              <a:rPr lang="es-ES" sz="3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M.Á.Pérez</a:t>
            </a:r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-Torres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IR/radio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relation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(LIRGI)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26" y="1147763"/>
            <a:ext cx="7088866" cy="53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6" y="25410"/>
            <a:ext cx="1777424" cy="20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634241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i="1" dirty="0" err="1" smtClean="0">
                <a:solidFill>
                  <a:schemeClr val="accent4">
                    <a:lumMod val="75000"/>
                  </a:schemeClr>
                </a:solidFill>
              </a:rPr>
              <a:t>Yun</a:t>
            </a:r>
            <a:r>
              <a:rPr lang="es-ES" sz="3000" i="1" dirty="0" smtClean="0">
                <a:solidFill>
                  <a:schemeClr val="accent4">
                    <a:lumMod val="75000"/>
                  </a:schemeClr>
                </a:solidFill>
              </a:rPr>
              <a:t> et al. 2001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56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IR/radio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relation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(LIRGI)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634241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i="1" dirty="0" err="1" smtClean="0">
                <a:solidFill>
                  <a:schemeClr val="accent4">
                    <a:lumMod val="75000"/>
                  </a:schemeClr>
                </a:solidFill>
              </a:rPr>
              <a:t>Yun</a:t>
            </a:r>
            <a:r>
              <a:rPr lang="es-ES" sz="3000" i="1" dirty="0" smtClean="0">
                <a:solidFill>
                  <a:schemeClr val="accent4">
                    <a:lumMod val="75000"/>
                  </a:schemeClr>
                </a:solidFill>
              </a:rPr>
              <a:t> et al. 2001</a:t>
            </a:r>
          </a:p>
          <a:p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3" y="1147763"/>
            <a:ext cx="7089969" cy="5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6" y="25410"/>
            <a:ext cx="1777424" cy="20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348880"/>
                <a:ext cx="8229600" cy="4525963"/>
              </a:xfrm>
            </p:spPr>
            <p:txBody>
              <a:bodyPr/>
              <a:lstStyle/>
              <a:p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Contemporaneous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C- and L-band</a:t>
                </a:r>
              </a:p>
              <a:p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 Gb/s </a:t>
                </a:r>
              </a:p>
              <a:p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Off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source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rms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10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s-ES" b="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𝐽𝑦</m:t>
                    </m:r>
                    <m:r>
                      <a:rPr lang="es-ES" b="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s-ES" b="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𝑏𝑒𝑎𝑚</m:t>
                    </m:r>
                  </m:oMath>
                </a14:m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both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bands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Integration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time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  <m:r>
                      <a:rPr lang="es-ES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80</m:t>
                    </m:r>
                    <m:r>
                      <a:rPr lang="es-ES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s-ES" b="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a typeface="Cambria Math"/>
                </a:endParaRPr>
              </a:p>
              <a:p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Mutiple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pointings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multiple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correlations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348880"/>
                <a:ext cx="8229600" cy="4525963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observing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requests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13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Experiments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EP076 (A,B,C,D) and EP088(A,B,C,D). </a:t>
            </a: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Incoming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EP088(E,F) </a:t>
            </a:r>
          </a:p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EP088(G,H) to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observed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October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Antennas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observing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: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23728" y="4339770"/>
            <a:ext cx="2052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Effelsberg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Westerbork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Jodrell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Bank (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Lovell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Onsala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Medicina</a:t>
            </a: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Torun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Yebes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Cband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74370" y="4350003"/>
            <a:ext cx="2052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Svetloe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Zelenchukskaya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Badary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Urumqui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Shangai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Hartebeesthoek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Sources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obtained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9344" y="3079993"/>
            <a:ext cx="1836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MRK0331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MCG+12-02-00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III ZW035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IRAS03359+15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IC5298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NGC2623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NGC5256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NGC7674</a:t>
            </a:r>
          </a:p>
          <a:p>
            <a:r>
              <a:rPr lang="es-E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IRASF17132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75648" y="3067213"/>
            <a:ext cx="1836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IRAS10565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VV340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CGCG448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IRASF15250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NGC6090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NGC6670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NGC0695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VV250</a:t>
            </a:r>
          </a:p>
          <a:p>
            <a:r>
              <a:rPr lang="es-E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VV705</a:t>
            </a:r>
          </a:p>
          <a:p>
            <a:endParaRPr lang="es-ES" sz="2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2663280" y="3134003"/>
            <a:ext cx="504056" cy="2725271"/>
          </a:xfrm>
          <a:prstGeom prst="leftBrace">
            <a:avLst>
              <a:gd name="adj1" fmla="val 77143"/>
              <a:gd name="adj2" fmla="val 50000"/>
            </a:avLst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23528" y="3903732"/>
            <a:ext cx="233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18/35</a:t>
            </a:r>
            <a:r>
              <a:rPr lang="es-E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LIRGs</a:t>
            </a:r>
            <a:r>
              <a:rPr lang="es-ES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LIRGI!</a:t>
            </a:r>
          </a:p>
          <a:p>
            <a:pPr algn="ctr"/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(12 </a:t>
            </a:r>
            <a:r>
              <a:rPr lang="es-E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reduced</a:t>
            </a:r>
            <a:r>
              <a:rPr lang="es-E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s-E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44567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EP076 (A,B,C,D)(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3, 2012)</a:t>
            </a:r>
          </a:p>
          <a:p>
            <a:pPr lvl="1"/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9120" y="193856"/>
            <a:ext cx="3105761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360040" y="5517232"/>
            <a:ext cx="9612560" cy="327943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8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5057711" y="1700808"/>
                <a:ext cx="4266817" cy="443403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2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mbria Math"/>
                </a:endParaRPr>
              </a:p>
              <a:p>
                <a:pPr algn="ctr"/>
                <a:endParaRPr lang="es-ES" sz="26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mbria Math"/>
                </a:endParaRPr>
              </a:p>
              <a:p>
                <a:pPr algn="ctr"/>
                <a:r>
                  <a:rPr lang="es-ES" sz="2600" b="1" i="1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mbria Math"/>
                  </a:rPr>
                  <a:t>LIRGs</a:t>
                </a:r>
                <a:endParaRPr lang="es-ES" sz="26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11</m:t>
                          </m:r>
                        </m:sup>
                      </m:sSup>
                      <m:sSub>
                        <m:sSubPr>
                          <m:ctrlP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  <m:r>
                        <a:rPr lang="es-ES" sz="26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lang="es-ES" sz="26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p>
                      </m:sSup>
                      <m:sSub>
                        <m:sSubPr>
                          <m:ctrlP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600" b="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s-ES" sz="2600" b="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sz="2600" b="1" i="1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mbria Math"/>
                  </a:rPr>
                  <a:t>ULIRGs</a:t>
                </a:r>
                <a:endParaRPr lang="es-ES" sz="26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60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𝐼𝑅</m:t>
                          </m:r>
                        </m:sub>
                      </m:sSub>
                      <m:r>
                        <a:rPr lang="es-ES" sz="26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26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12</m:t>
                          </m:r>
                        </m:sup>
                      </m:sSup>
                      <m:sSub>
                        <m:sSubPr>
                          <m:ctrlP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sz="26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6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sz="26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sz="26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Interacting</a:t>
                </a:r>
                <a:r>
                  <a:rPr lang="es-ES" sz="26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26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galaxies</a:t>
                </a:r>
                <a:endParaRPr lang="es-ES" sz="2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s-ES" sz="20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sz="26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AGN vs. </a:t>
                </a:r>
                <a:r>
                  <a:rPr lang="es-ES" sz="26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starburst</a:t>
                </a:r>
                <a:endParaRPr lang="es-ES" sz="26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11" y="1700808"/>
                <a:ext cx="4266817" cy="4434034"/>
              </a:xfrm>
              <a:prstGeom prst="rect">
                <a:avLst/>
              </a:prstGeom>
              <a:blipFill rotWithShape="1">
                <a:blip r:embed="rId3"/>
                <a:stretch>
                  <a:fillRect b="-2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www.ifa.hawaii.edu/~barnes/talks/spitzer/N04f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9" y="1772816"/>
            <a:ext cx="4572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36096" y="2204864"/>
            <a:ext cx="3528392" cy="25922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620769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Neff</a:t>
            </a:r>
            <a:r>
              <a:rPr lang="es-E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et al. 2004</a:t>
            </a:r>
            <a:endParaRPr lang="es-ES" sz="2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EP088 (C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D)(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1, 2014)</a:t>
            </a:r>
          </a:p>
          <a:p>
            <a:pPr lvl="1"/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9139" y="303995"/>
            <a:ext cx="2562170" cy="916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288032" y="4365104"/>
            <a:ext cx="9612560" cy="327943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1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s-E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61140"/>
              </p:ext>
            </p:extLst>
          </p:nvPr>
        </p:nvGraphicFramePr>
        <p:xfrm>
          <a:off x="1524000" y="1412776"/>
          <a:ext cx="6096000" cy="3962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/>
                <a:gridCol w="2032000"/>
                <a:gridCol w="2032000"/>
              </a:tblGrid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Galaxy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L-band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C-band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IRASF10565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VV340A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CGCG448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NGC6670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IRASF15250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IC5298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MRK0331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III ZW035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IRAS03359+15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MCG+12-02-00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NGC2623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2897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NGC5256A</a:t>
                      </a:r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5" y="1628800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9" y="1628800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4" y="1988840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852936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8" y="2852936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9" y="3212976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7" y="3501008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5" y="4725144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clipartbest.com/cliparts/7ca/KBr/7caKBr5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9" y="3789040"/>
            <a:ext cx="24574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rheylend.com/files/circle-transp-red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136" y="6858000"/>
            <a:ext cx="7920372" cy="6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://rheylend.com/files/circle-transp-red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823559"/>
            <a:ext cx="7920372" cy="6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71600" y="5589240"/>
                <a:ext cx="7776864" cy="8990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Typical </a:t>
                </a:r>
                <a:r>
                  <a:rPr lang="es-ES" sz="25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values</a:t>
                </a:r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5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27</m:t>
                        </m:r>
                      </m:sup>
                    </m:sSup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28</m:t>
                        </m:r>
                      </m:sup>
                    </m:sSup>
                  </m:oMath>
                </a14:m>
                <a:r>
                  <a:rPr lang="es-ES" sz="25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5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𝑒𝑟𝑔</m:t>
                    </m:r>
                    <m:r>
                      <a:rPr lang="es-ES" sz="25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s-ES" sz="25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s-ES" sz="25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𝐻𝑧</m:t>
                        </m:r>
                      </m:e>
                      <m:sup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s-ES" sz="25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sz="25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Associated</a:t>
                </a:r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25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luminosity</a:t>
                </a:r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25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with</a:t>
                </a:r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25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rms</a:t>
                </a:r>
                <a:r>
                  <a:rPr lang="es-ES" sz="2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𝑒𝑟𝑔</m:t>
                    </m:r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s-ES" sz="25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𝐻𝑧</m:t>
                        </m:r>
                      </m:e>
                      <m:sup>
                        <m:r>
                          <a:rPr lang="es-ES" sz="25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s-ES" sz="25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7776864" cy="899029"/>
              </a:xfrm>
              <a:prstGeom prst="rect">
                <a:avLst/>
              </a:prstGeom>
              <a:blipFill rotWithShape="1">
                <a:blip r:embed="rId5"/>
                <a:stretch>
                  <a:fillRect l="-1254" t="-4762" b="-122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0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98" y="1471314"/>
            <a:ext cx="4931641" cy="31411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444208" y="1194315"/>
            <a:ext cx="1713950" cy="553998"/>
          </a:xfrm>
          <a:prstGeom prst="rect">
            <a:avLst/>
          </a:prstGeom>
          <a:noFill/>
          <a:ln cap="rnd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NGC2623</a:t>
            </a:r>
            <a:endParaRPr lang="es-ES" sz="3000" dirty="0">
              <a:solidFill>
                <a:schemeClr val="bg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131840" y="2008903"/>
            <a:ext cx="36003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94107" y="1424860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55kpc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3131840" y="2562103"/>
            <a:ext cx="31518" cy="11521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47418" y="2849538"/>
            <a:ext cx="174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16kpc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79210" y="41491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D=79 </a:t>
            </a:r>
            <a:r>
              <a:rPr lang="es-E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Mpc</a:t>
            </a:r>
            <a:endParaRPr lang="es-E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051720" y="4040987"/>
                <a:ext cx="3675549" cy="56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0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3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=11.54</m:t>
                      </m:r>
                    </m:oMath>
                  </m:oMathPara>
                </a14:m>
                <a:endParaRPr lang="es-ES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40987"/>
                <a:ext cx="3675549" cy="563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6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98" y="1471314"/>
            <a:ext cx="4931641" cy="314117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2051720" y="4040987"/>
                <a:ext cx="3675549" cy="56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0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3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=11.54</m:t>
                      </m:r>
                    </m:oMath>
                  </m:oMathPara>
                </a14:m>
                <a:endParaRPr lang="es-ES" sz="3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40987"/>
                <a:ext cx="3675549" cy="563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2944" y="4357409"/>
            <a:ext cx="1932733" cy="24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1772" y="4354489"/>
            <a:ext cx="1960477" cy="24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444208" y="1194315"/>
            <a:ext cx="1713950" cy="553998"/>
          </a:xfrm>
          <a:prstGeom prst="rect">
            <a:avLst/>
          </a:prstGeom>
          <a:noFill/>
          <a:ln cap="rnd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NGC2623</a:t>
            </a:r>
            <a:endParaRPr lang="es-ES" sz="3000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899297" y="2849538"/>
            <a:ext cx="1939431" cy="1751957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4610754" y="2925738"/>
            <a:ext cx="149055" cy="1751957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838728" y="3002750"/>
            <a:ext cx="547731" cy="1794402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842671" y="2929939"/>
            <a:ext cx="2150664" cy="1747756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403648" y="5949280"/>
            <a:ext cx="1281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>
                    <a:lumMod val="95000"/>
                  </a:schemeClr>
                </a:solidFill>
              </a:rPr>
              <a:t>L-band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620829" y="5971655"/>
            <a:ext cx="1360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>
                    <a:lumMod val="95000"/>
                  </a:schemeClr>
                </a:solidFill>
              </a:rPr>
              <a:t>C-band</a:t>
            </a:r>
            <a:endParaRPr lang="es-ES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252196" y="5229200"/>
            <a:ext cx="0" cy="8240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444208" y="5301208"/>
            <a:ext cx="0" cy="5106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165915" y="5301208"/>
            <a:ext cx="146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2.3pc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228184" y="5323274"/>
            <a:ext cx="1469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1.7pc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131840" y="2008903"/>
            <a:ext cx="36003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94107" y="1424860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55kpc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3131840" y="2562103"/>
            <a:ext cx="31518" cy="11521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47418" y="2849538"/>
            <a:ext cx="174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16kpc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079210" y="41491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D=79 </a:t>
            </a:r>
            <a:r>
              <a:rPr lang="es-E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Mpc</a:t>
            </a:r>
            <a:endParaRPr lang="es-E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"/>
          <p:cNvSpPr/>
          <p:nvPr/>
        </p:nvSpPr>
        <p:spPr>
          <a:xfrm>
            <a:off x="170568" y="3403536"/>
            <a:ext cx="1873826" cy="1195058"/>
          </a:xfrm>
          <a:prstGeom prst="wedgeRectCallout">
            <a:avLst>
              <a:gd name="adj1" fmla="val 52262"/>
              <a:gd name="adj2" fmla="val 11120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Llamada rectangular"/>
          <p:cNvSpPr/>
          <p:nvPr/>
        </p:nvSpPr>
        <p:spPr>
          <a:xfrm flipH="1">
            <a:off x="7210247" y="3403536"/>
            <a:ext cx="1826248" cy="1166493"/>
          </a:xfrm>
          <a:prstGeom prst="wedgeRectCallout">
            <a:avLst>
              <a:gd name="adj1" fmla="val 66113"/>
              <a:gd name="adj2" fmla="val 11412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234147" y="3585919"/>
                <a:ext cx="1835696" cy="923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1.7</m:t>
                          </m:r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𝐺𝐻𝑧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𝟏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𝟐𝟗</m:t>
                          </m:r>
                        </m:sup>
                      </m:sSup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𝑒𝑟𝑔</m:t>
                      </m:r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" y="3585919"/>
                <a:ext cx="1835696" cy="923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7210246" y="3585919"/>
                <a:ext cx="1933753" cy="923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𝐺𝐻𝑧</m:t>
                          </m:r>
                        </m:sub>
                      </m:sSub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𝟔</m:t>
                      </m:r>
                      <m:r>
                        <a:rPr lang="es-ES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b="1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𝟐𝟗</m:t>
                          </m:r>
                        </m:sup>
                      </m:sSup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𝑒𝑟𝑔</m:t>
                      </m:r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  <m:sup>
                          <m: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246" y="3585919"/>
                <a:ext cx="1933753" cy="9232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7164288" y="2221542"/>
                <a:ext cx="1735312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50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s-ES" sz="250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s-ES" sz="25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>
                          <m:r>
                            <a:rPr lang="es-ES" sz="25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p>
                      </m:sSubSup>
                      <m:r>
                        <a:rPr lang="es-ES" sz="25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=0,67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221542"/>
                <a:ext cx="1735312" cy="4873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2126902" y="1548077"/>
                <a:ext cx="1948739" cy="406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𝑆𝐹𝑅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~60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𝑦𝑟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02" y="1548077"/>
                <a:ext cx="1948739" cy="406522"/>
              </a:xfrm>
              <a:prstGeom prst="rect">
                <a:avLst/>
              </a:prstGeom>
              <a:blipFill rotWithShape="1">
                <a:blip r:embed="rId10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2123728" y="1876762"/>
                <a:ext cx="31123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𝐶𝐶𝑆𝑁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∼1 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𝐶𝐶𝑆𝑁𝑒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𝑦𝑟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876762"/>
                <a:ext cx="311232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1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" y="79153"/>
            <a:ext cx="8997709" cy="673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14" y="491133"/>
            <a:ext cx="251147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827113" y="520690"/>
            <a:ext cx="16751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0000FF"/>
                </a:solidFill>
                <a:ea typeface="MS PGothic" pitchFamily="34" charset="-128"/>
              </a:rPr>
              <a:t>LIRGs: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5206008" y="520690"/>
            <a:ext cx="2064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0000FF"/>
                </a:solidFill>
                <a:ea typeface="MS PGothic" pitchFamily="34" charset="-128"/>
              </a:rPr>
              <a:t>ULIRGs: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08" y="544711"/>
            <a:ext cx="1429866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" y="1634133"/>
            <a:ext cx="501513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64781"/>
            <a:ext cx="4893469" cy="2643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91" tIns="32146" rIns="0" bIns="3214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 charset="0"/>
              <a:buChar char="•"/>
              <a:defRPr/>
            </a:pPr>
            <a:r>
              <a:rPr lang="en-US" sz="2000">
                <a:sym typeface="Gill Sans" charset="0"/>
              </a:rPr>
              <a:t>Provide ~10% of radiant energy production in the local universe</a:t>
            </a:r>
          </a:p>
          <a:p>
            <a:pPr eaLnBrk="1" hangingPunct="1">
              <a:buFont typeface="Gill Sans" charset="0"/>
              <a:buChar char="•"/>
              <a:defRPr/>
            </a:pPr>
            <a:r>
              <a:rPr lang="en-US" sz="2000">
                <a:sym typeface="Gill Sans" charset="0"/>
              </a:rPr>
              <a:t>Provide ~ 20% of all the high-mass SF in the local universe</a:t>
            </a:r>
          </a:p>
          <a:p>
            <a:pPr eaLnBrk="1" hangingPunct="1">
              <a:buFont typeface="Gill Sans" charset="0"/>
              <a:buChar char="•"/>
              <a:defRPr/>
            </a:pPr>
            <a:r>
              <a:rPr lang="en-US" sz="2000">
                <a:sym typeface="Gill Sans" charset="0"/>
              </a:rPr>
              <a:t>Contain millions of OB stars: test massive star evolution, IMFs,...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94992"/>
            <a:ext cx="4634508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3" y="1663154"/>
            <a:ext cx="3795117" cy="39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5" name="Picture 5" descr="http://upload.wikimedia.org/wikipedia/commons/a/a6/Hubble_Interacting_Galaxy_IRAS_F10565_(2008-04-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170080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58641" y="1483215"/>
            <a:ext cx="3154110" cy="553998"/>
          </a:xfrm>
          <a:prstGeom prst="rect">
            <a:avLst/>
          </a:prstGeom>
          <a:noFill/>
          <a:ln cap="rnd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IRASF10565+2448</a:t>
            </a:r>
            <a:endParaRPr lang="es-ES" sz="3000" dirty="0">
              <a:solidFill>
                <a:schemeClr val="bg1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475656" y="2636912"/>
            <a:ext cx="21839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1547665" y="2852678"/>
            <a:ext cx="1" cy="2088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771800" y="518928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D=190 </a:t>
            </a:r>
            <a:r>
              <a:rPr lang="es-E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Mpc</a:t>
            </a:r>
            <a:endParaRPr lang="es-E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-66333" y="3595082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31 </a:t>
            </a:r>
            <a:r>
              <a:rPr lang="es-ES" sz="3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61859" y="2060848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36 </a:t>
            </a:r>
            <a:r>
              <a:rPr lang="es-ES" sz="3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187624" y="5661248"/>
                <a:ext cx="3675549" cy="56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0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3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=12.02</m:t>
                      </m:r>
                    </m:oMath>
                  </m:oMathPara>
                </a14:m>
                <a:endParaRPr lang="es-ES" sz="3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61248"/>
                <a:ext cx="3675549" cy="563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7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46" y="1388889"/>
            <a:ext cx="2644473" cy="24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46" y="3867570"/>
            <a:ext cx="2644473" cy="250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5" name="Picture 5" descr="http://upload.wikimedia.org/wikipedia/commons/a/a6/Hubble_Interacting_Galaxy_IRAS_F10565_(2008-04-2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170080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58641" y="1483215"/>
            <a:ext cx="3154110" cy="553998"/>
          </a:xfrm>
          <a:prstGeom prst="rect">
            <a:avLst/>
          </a:prstGeom>
          <a:noFill/>
          <a:ln cap="rnd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IRASF10565+2448</a:t>
            </a:r>
            <a:endParaRPr lang="es-ES" sz="3000" dirty="0">
              <a:solidFill>
                <a:schemeClr val="bg1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1475656" y="2636912"/>
            <a:ext cx="21839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1547665" y="2852678"/>
            <a:ext cx="1" cy="2088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-66333" y="3595082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31 </a:t>
            </a:r>
            <a:r>
              <a:rPr lang="es-ES" sz="3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61859" y="2060848"/>
            <a:ext cx="1902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36 </a:t>
            </a:r>
            <a:r>
              <a:rPr lang="es-ES" sz="3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>
          <a:xfrm>
            <a:off x="2926070" y="4007138"/>
            <a:ext cx="3318572" cy="179327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2920132" y="3925381"/>
            <a:ext cx="3241910" cy="28943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2912468" y="3867570"/>
            <a:ext cx="3086016" cy="630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2926071" y="1840439"/>
            <a:ext cx="3230032" cy="2013820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5564174" y="4007138"/>
            <a:ext cx="1281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>
                    <a:lumMod val="95000"/>
                  </a:schemeClr>
                </a:solidFill>
              </a:rPr>
              <a:t>L-band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564174" y="1206216"/>
            <a:ext cx="1360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>
                    <a:lumMod val="95000"/>
                  </a:schemeClr>
                </a:solidFill>
              </a:rPr>
              <a:t>C-band</a:t>
            </a:r>
            <a:endParaRPr lang="es-ES" sz="3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7308304" y="2494117"/>
            <a:ext cx="0" cy="286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308304" y="2365073"/>
            <a:ext cx="864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9pc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7380312" y="4942389"/>
            <a:ext cx="0" cy="2868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460705" y="4797152"/>
            <a:ext cx="1287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26,8pc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771800" y="518928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D=190 </a:t>
            </a:r>
            <a:r>
              <a:rPr lang="es-E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Mpc</a:t>
            </a:r>
            <a:endParaRPr lang="es-E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38 CuadroTexto"/>
              <p:cNvSpPr txBox="1"/>
              <p:nvPr/>
            </p:nvSpPr>
            <p:spPr>
              <a:xfrm>
                <a:off x="1187624" y="5661248"/>
                <a:ext cx="3675549" cy="56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3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30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sz="3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3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3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=12.02</m:t>
                      </m:r>
                    </m:oMath>
                  </m:oMathPara>
                </a14:m>
                <a:endParaRPr lang="es-ES" sz="30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9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61248"/>
                <a:ext cx="3675549" cy="5636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079631" y="2968283"/>
                <a:ext cx="2646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B1876F0-ECAF-4CB1-9B8F-39E077089A87}" type="mathplaceholder">
                        <a:rPr lang="es-ES" i="1" smtClean="0">
                          <a:latin typeface="Cambria Math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1" y="2968283"/>
                <a:ext cx="26468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71" y="1108193"/>
            <a:ext cx="50387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31403" y="276046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32040" y="32849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39952" y="454977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43651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454976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AGN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323528" y="5229200"/>
            <a:ext cx="1656184" cy="481990"/>
          </a:xfrm>
          <a:prstGeom prst="wedgeRectCallout">
            <a:avLst>
              <a:gd name="adj1" fmla="val 204079"/>
              <a:gd name="adj2" fmla="val -22217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Llamada rectangular"/>
          <p:cNvSpPr/>
          <p:nvPr/>
        </p:nvSpPr>
        <p:spPr>
          <a:xfrm>
            <a:off x="323528" y="1985185"/>
            <a:ext cx="1656184" cy="435703"/>
          </a:xfrm>
          <a:prstGeom prst="wedgeRectCallout">
            <a:avLst>
              <a:gd name="adj1" fmla="val 204079"/>
              <a:gd name="adj2" fmla="val 23414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Llamada rectangular"/>
          <p:cNvSpPr/>
          <p:nvPr/>
        </p:nvSpPr>
        <p:spPr>
          <a:xfrm>
            <a:off x="7308304" y="1108193"/>
            <a:ext cx="1584176" cy="487378"/>
          </a:xfrm>
          <a:prstGeom prst="wedgeRectCallout">
            <a:avLst>
              <a:gd name="adj1" fmla="val -172132"/>
              <a:gd name="adj2" fmla="val 43399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Llamada rectangular"/>
          <p:cNvSpPr/>
          <p:nvPr/>
        </p:nvSpPr>
        <p:spPr>
          <a:xfrm>
            <a:off x="7127776" y="5177517"/>
            <a:ext cx="1764704" cy="553014"/>
          </a:xfrm>
          <a:prstGeom prst="wedgeRectCallout">
            <a:avLst>
              <a:gd name="adj1" fmla="val -157327"/>
              <a:gd name="adj2" fmla="val -19321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67544" y="1933624"/>
                <a:ext cx="1296144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s-ES" sz="25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=1,51</a:t>
                </a:r>
                <a:endParaRPr lang="es-ES" sz="25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33624"/>
                <a:ext cx="1296144" cy="487378"/>
              </a:xfrm>
              <a:prstGeom prst="rect">
                <a:avLst/>
              </a:prstGeom>
              <a:blipFill rotWithShape="1">
                <a:blip r:embed="rId4"/>
                <a:stretch>
                  <a:fillRect t="-6250" r="-6604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6979202" y="5243153"/>
                <a:ext cx="1985286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s-ES" sz="25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=0,02</a:t>
                </a: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02" y="5243153"/>
                <a:ext cx="1985286" cy="487378"/>
              </a:xfrm>
              <a:prstGeom prst="rect">
                <a:avLst/>
              </a:prstGeom>
              <a:blipFill rotWithShape="1">
                <a:blip r:embed="rId5"/>
                <a:stretch>
                  <a:fillRect t="-6250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7446746" y="1108193"/>
                <a:ext cx="1296144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s-ES" sz="25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=-1,3</a:t>
                </a:r>
                <a:endParaRPr lang="es-ES" sz="25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46" y="1108193"/>
                <a:ext cx="1296144" cy="487378"/>
              </a:xfrm>
              <a:prstGeom prst="rect">
                <a:avLst/>
              </a:prstGeom>
              <a:blipFill rotWithShape="1">
                <a:blip r:embed="rId6"/>
                <a:stretch>
                  <a:fillRect t="-6250" r="-4245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467544" y="5229200"/>
                <a:ext cx="1296144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sub>
                      <m:sup>
                        <m:r>
                          <a:rPr lang="es-ES" sz="25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s-ES" sz="25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=0,6</a:t>
                </a:r>
                <a:endParaRPr lang="es-ES" sz="25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1296144" cy="487378"/>
              </a:xfrm>
              <a:prstGeom prst="rect">
                <a:avLst/>
              </a:prstGeom>
              <a:blipFill rotWithShape="1">
                <a:blip r:embed="rId7"/>
                <a:stretch>
                  <a:fillRect t="-6250" r="-472" b="-3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CuadroTexto"/>
          <p:cNvSpPr txBox="1"/>
          <p:nvPr/>
        </p:nvSpPr>
        <p:spPr>
          <a:xfrm>
            <a:off x="5940152" y="5157192"/>
            <a:ext cx="1281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>
                <a:solidFill>
                  <a:schemeClr val="bg1">
                    <a:lumMod val="95000"/>
                  </a:schemeClr>
                </a:solidFill>
              </a:rPr>
              <a:t>L-band</a:t>
            </a:r>
          </a:p>
        </p:txBody>
      </p:sp>
      <p:sp>
        <p:nvSpPr>
          <p:cNvPr id="30" name="29 Llamada rectangular"/>
          <p:cNvSpPr/>
          <p:nvPr/>
        </p:nvSpPr>
        <p:spPr>
          <a:xfrm>
            <a:off x="7308304" y="1896364"/>
            <a:ext cx="1764704" cy="3070810"/>
          </a:xfrm>
          <a:prstGeom prst="wedgeRectCallout">
            <a:avLst>
              <a:gd name="adj1" fmla="val -159584"/>
              <a:gd name="adj2" fmla="val 307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7236296" y="1896364"/>
                <a:ext cx="1872208" cy="424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1.7</m:t>
                          </m:r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𝐺𝐻𝑧</m:t>
                          </m:r>
                        </m:sub>
                      </m:sSub>
                      <m:r>
                        <a:rPr lang="es-ES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ES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S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s-ES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𝟐𝟗</m:t>
                          </m:r>
                        </m:sup>
                      </m:sSup>
                      <m:r>
                        <a:rPr lang="es-ES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𝑒𝑟𝑔</m:t>
                      </m:r>
                      <m:r>
                        <a:rPr lang="es-ES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s-ES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ES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rms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E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395 </m:t>
                    </m:r>
                    <m:r>
                      <a:rPr lang="es-ES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s-ES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𝐽𝑦</m:t>
                    </m:r>
                    <m:r>
                      <a:rPr lang="es-ES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s-ES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𝑏𝑒𝑎𝑚</m:t>
                    </m:r>
                  </m:oMath>
                </a14:m>
                <a:endParaRPr lang="es-ES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𝐺𝐻𝑧</m:t>
                          </m:r>
                        </m:sub>
                      </m:sSub>
                      <m:r>
                        <a:rPr lang="es-E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S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ES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S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s-ES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𝟐𝟗</m:t>
                          </m:r>
                        </m:sup>
                      </m:sSup>
                      <m:r>
                        <a:rPr lang="es-E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𝑒𝑟𝑔</m:t>
                      </m:r>
                      <m:r>
                        <a:rPr lang="es-E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s-ES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e>
                        <m:sup>
                          <m:r>
                            <a:rPr lang="es-E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s-E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E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rms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=78 </m:t>
                    </m:r>
                    <m:r>
                      <a:rPr lang="es-E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s-E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𝐽𝑦</m:t>
                    </m:r>
                    <m:r>
                      <a:rPr lang="es-E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s-ES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𝑏𝑒𝑎𝑚</m:t>
                    </m:r>
                  </m:oMath>
                </a14:m>
                <a:endParaRPr lang="es-E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896364"/>
                <a:ext cx="1872208" cy="4247060"/>
              </a:xfrm>
              <a:prstGeom prst="rect">
                <a:avLst/>
              </a:prstGeom>
              <a:blipFill rotWithShape="1">
                <a:blip r:embed="rId8"/>
                <a:stretch>
                  <a:fillRect l="-26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419872" y="1901705"/>
                <a:ext cx="2091406" cy="406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𝑆𝐹𝑅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~190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⨀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𝑦𝑟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901705"/>
                <a:ext cx="2091406" cy="406522"/>
              </a:xfrm>
              <a:prstGeom prst="rect">
                <a:avLst/>
              </a:prstGeom>
              <a:blipFill rotWithShape="1">
                <a:blip r:embed="rId9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3416698" y="2230390"/>
                <a:ext cx="31123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𝐶𝐶𝑆𝑁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∼3 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𝐶𝐶𝑆𝑁𝑒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s-ES" sz="20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𝑦𝑟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98" y="2230390"/>
                <a:ext cx="311232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8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0" grpId="0"/>
      <p:bldP spid="16" grpId="0"/>
      <p:bldP spid="17" grpId="0"/>
      <p:bldP spid="18" grpId="0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55365"/>
                <a:ext cx="8229600" cy="4525963"/>
              </a:xfrm>
              <a:solidFill>
                <a:schemeClr val="tx1"/>
              </a:solidFill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Observations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of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high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resolution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at radio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wavelenghts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of 18/35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LIRGs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of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LIRGI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survey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Detections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at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both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bands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 band:  2</a:t>
                </a:r>
              </a:p>
              <a:p>
                <a:pPr lvl="1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 band: 3</a:t>
                </a:r>
              </a:p>
              <a:p>
                <a:pPr lvl="1"/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Both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bands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: 3</a:t>
                </a: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rms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~25-30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Jy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/b, about twice the expected value</a:t>
                </a: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Detection of compact components with values of a few times 10^27 erg/s/Hz, typical of </a:t>
                </a:r>
                <a:r>
                  <a:rPr lang="en-U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SNe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and/or </a:t>
                </a:r>
                <a:r>
                  <a:rPr lang="en-U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SNRs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55365"/>
                <a:ext cx="8229600" cy="4525963"/>
              </a:xfrm>
              <a:blipFill rotWithShape="1">
                <a:blip r:embed="rId2"/>
                <a:stretch>
                  <a:fillRect l="-1556" t="-3499" r="-2519" b="-336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Summary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Good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detection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at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least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AGNs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evidence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both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in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espectral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index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luminosity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Overall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our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current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EVN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observations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show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evidence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for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AGN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dominated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nuclear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sources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e.g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NGC 2623) 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2"/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Mixing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SB and AGN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activity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e.g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., 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IRAS10565+2448)</a:t>
            </a:r>
          </a:p>
          <a:p>
            <a:pPr lvl="2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SB-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dominated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sources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several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non-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detections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=&gt;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diffuse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synchrotron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emission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Summary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anda.org/articles/aa/full_html/2009/10/aa11443-08/img2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" y="1242680"/>
            <a:ext cx="76485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44003" y="6115362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Redshift</a:t>
            </a:r>
            <a:endParaRPr lang="es-ES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91680" y="1268760"/>
            <a:ext cx="306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i="1" dirty="0" err="1" smtClean="0"/>
              <a:t>Magnelli</a:t>
            </a:r>
            <a:r>
              <a:rPr lang="es-ES" sz="3000" i="1" dirty="0" smtClean="0"/>
              <a:t> et al. 2009</a:t>
            </a:r>
            <a:endParaRPr lang="es-ES" sz="30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211960" y="479715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 smtClean="0"/>
              <a:t>ULIRGs</a:t>
            </a:r>
            <a:endParaRPr lang="es-ES" sz="3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63888" y="33569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err="1" smtClean="0"/>
              <a:t>LIRGs</a:t>
            </a:r>
            <a:endParaRPr lang="es-ES" sz="3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244295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Normal</a:t>
            </a:r>
            <a:endParaRPr lang="es-ES" sz="3000" b="1" dirty="0"/>
          </a:p>
        </p:txBody>
      </p:sp>
    </p:spTree>
    <p:extLst>
      <p:ext uri="{BB962C8B-B14F-4D97-AF65-F5344CB8AC3E}">
        <p14:creationId xmlns:p14="http://schemas.microsoft.com/office/powerpoint/2010/main" val="35212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55365"/>
            <a:ext cx="8229600" cy="45259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local </a:t>
            </a:r>
            <a:r>
              <a:rPr lang="en-US" dirty="0"/>
              <a:t>universe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Bottom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lines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21328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24208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eMERLIN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will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eventually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trace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diffuse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radio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emission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kpc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scale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regions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LIRGI EVN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already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showing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existence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compact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components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AGNs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as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well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as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CCSNe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/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SNRs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that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will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help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characterize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innermost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100 pc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regions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LIRGs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ULIRGs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Remaining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17 U/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LIRGs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Incoming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observations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eMERLIN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Improvement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last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epoch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images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Complete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catalog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new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information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SNRs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AGN (yes/no),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spectral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index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Offer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complete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legacy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project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scientific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community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Future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LIRGI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1.staticflickr.com/9/8199/8238045311_2f9bcec362_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331805" cy="6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1124744"/>
            <a:ext cx="5185304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9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971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ovalada"/>
          <p:cNvSpPr/>
          <p:nvPr/>
        </p:nvSpPr>
        <p:spPr>
          <a:xfrm>
            <a:off x="5292079" y="1340768"/>
            <a:ext cx="3147429" cy="1728192"/>
          </a:xfrm>
          <a:prstGeom prst="wedgeEllipseCallout">
            <a:avLst>
              <a:gd name="adj1" fmla="val -78582"/>
              <a:gd name="adj2" fmla="val 4433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ool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stronomy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www.evlbi.org/intro/EVN_JIVE_worldmap_Dec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515581" cy="267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sci.edu/~inr/thisweek1/thisweek/arp299_nic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3841"/>
            <a:ext cx="3551343" cy="3551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50102" y="1820143"/>
            <a:ext cx="2431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U/</a:t>
            </a:r>
            <a:r>
              <a:rPr lang="es-ES" sz="4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LIRGs</a:t>
            </a:r>
            <a:endParaRPr lang="es-ES" sz="4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1" y="1484784"/>
            <a:ext cx="3624057" cy="365358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57" y="2536846"/>
            <a:ext cx="1264363" cy="15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1" y="0"/>
            <a:ext cx="8187801" cy="83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at Radio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Wavelengths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427978"/>
            <a:ext cx="5616624" cy="324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Science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Behind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LIRGI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</a:p>
          <a:p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Tracing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SF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via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radio continuum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requires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deep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understanding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these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radio to IR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correlation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Stable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IMF?</a:t>
            </a: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407">
            <a:off x="2194540" y="4891511"/>
            <a:ext cx="1570862" cy="133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339752" y="2317338"/>
                <a:ext cx="432048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J.Conway                 &amp;           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M.Á.Pérez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-Torres</a:t>
                </a: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42 of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most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Luminous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northern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LIRGs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&gt;11.4</m:t>
                      </m:r>
                    </m:oMath>
                  </m:oMathPara>
                </a14:m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D &lt; 250 </a:t>
                </a:r>
                <a:r>
                  <a:rPr lang="es-ES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Mpc</a:t>
                </a:r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s-ES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&gt;8°</m:t>
                      </m:r>
                    </m:oMath>
                  </m:oMathPara>
                </a14:m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317338"/>
                <a:ext cx="4320480" cy="4247317"/>
              </a:xfrm>
              <a:prstGeom prst="rect">
                <a:avLst/>
              </a:prstGeom>
              <a:blipFill rotWithShape="1">
                <a:blip r:embed="rId4"/>
                <a:stretch>
                  <a:fillRect l="-1269" t="-717" r="-11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52911"/>
            <a:ext cx="1340210" cy="17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1" y="1680226"/>
            <a:ext cx="8612269" cy="47501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421767" tIns="210884" rIns="421767" bIns="210884" rtlCol="0">
            <a:spAutoFit/>
          </a:bodyPr>
          <a:lstStyle/>
          <a:p>
            <a:endParaRPr lang="es-ES" sz="5100" b="1" dirty="0" smtClean="0"/>
          </a:p>
          <a:p>
            <a:endParaRPr lang="es-ES" sz="3700" b="1" dirty="0" smtClean="0"/>
          </a:p>
          <a:p>
            <a:endParaRPr lang="es-ES" sz="3700" b="1" dirty="0"/>
          </a:p>
          <a:p>
            <a:endParaRPr lang="es-ES" sz="3700" b="1" dirty="0" smtClean="0"/>
          </a:p>
          <a:p>
            <a:endParaRPr lang="es-ES" sz="3700" b="1" dirty="0"/>
          </a:p>
          <a:p>
            <a:endParaRPr lang="es-ES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3.IRAS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Revised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bright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galaxy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</a:rPr>
              <a:t>sample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b="1" dirty="0" smtClean="0"/>
              <a:t>… and the GOALS </a:t>
            </a:r>
            <a:r>
              <a:rPr lang="en-US" b="1" dirty="0"/>
              <a:t>galaxies  belong to the IRAS-Bright Galaxy Sample (Sanders et al. 2003), which includes 629 brightest 60-micron extragalactic sources in the whole </a:t>
            </a:r>
            <a:r>
              <a:rPr lang="en-US" b="1" dirty="0" smtClean="0"/>
              <a:t>sky.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1" y="1680225"/>
            <a:ext cx="6408711" cy="29238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8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700" b="1" dirty="0" smtClean="0">
                <a:solidFill>
                  <a:schemeClr val="accent1">
                    <a:lumMod val="75000"/>
                  </a:schemeClr>
                </a:solidFill>
              </a:rPr>
              <a:t>2.GOALS</a:t>
            </a:r>
          </a:p>
          <a:p>
            <a:pPr algn="ctr"/>
            <a:r>
              <a:rPr lang="es-ES" sz="1700" b="1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s-ES" sz="1700" b="1" dirty="0" err="1" smtClean="0">
                <a:solidFill>
                  <a:schemeClr val="accent1">
                    <a:lumMod val="50000"/>
                  </a:schemeClr>
                </a:solidFill>
              </a:rPr>
              <a:t>included</a:t>
            </a:r>
            <a:r>
              <a:rPr lang="es-ES" sz="1700" b="1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well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studied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GOALS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(180 </a:t>
            </a:r>
            <a:r>
              <a:rPr lang="es-ES" sz="1700" b="1" dirty="0" smtClean="0">
                <a:solidFill>
                  <a:schemeClr val="accent1">
                    <a:lumMod val="50000"/>
                  </a:schemeClr>
                </a:solidFill>
              </a:rPr>
              <a:t>U/</a:t>
            </a:r>
            <a:r>
              <a:rPr lang="es-ES" sz="1700" b="1" dirty="0" err="1" smtClean="0">
                <a:solidFill>
                  <a:schemeClr val="accent1">
                    <a:lumMod val="50000"/>
                  </a:schemeClr>
                </a:solidFill>
              </a:rPr>
              <a:t>LIRGs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spans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range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types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AGNs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starbursts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700" b="1" dirty="0" err="1">
                <a:solidFill>
                  <a:schemeClr val="accent1">
                    <a:lumMod val="50000"/>
                  </a:schemeClr>
                </a:solidFill>
              </a:rPr>
              <a:t>wavelengths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1700" b="1" u="sng" dirty="0">
                <a:solidFill>
                  <a:schemeClr val="accent1">
                    <a:lumMod val="75000"/>
                  </a:schemeClr>
                </a:solidFill>
              </a:rPr>
              <a:t>http://goals.ipac.caltech.edu/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251520" y="1681357"/>
                <a:ext cx="4723886" cy="1483163"/>
              </a:xfrm>
              <a:prstGeom prst="rect">
                <a:avLst/>
              </a:prstGeom>
              <a:solidFill>
                <a:srgbClr val="FEBAB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C00000"/>
                    </a:solidFill>
                  </a:rPr>
                  <a:t>1.LIRGI: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42 galaxies with log</a:t>
                </a:r>
                <a:r>
                  <a:rPr lang="en-US" b="1" dirty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E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𝑰𝑹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) &gt;11.4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      -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b="1" baseline="-25000" dirty="0" err="1">
                    <a:solidFill>
                      <a:srgbClr val="C00000"/>
                    </a:solidFill>
                  </a:rPr>
                  <a:t>max</a:t>
                </a:r>
                <a:r>
                  <a:rPr lang="en-US" b="1" dirty="0">
                    <a:solidFill>
                      <a:srgbClr val="C00000"/>
                    </a:solidFill>
                  </a:rPr>
                  <a:t> = 250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Mpc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      - Dec &gt; 8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deg</a:t>
                </a:r>
                <a:endParaRPr lang="es-ES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s-ES" b="1" u="sng" dirty="0">
                    <a:solidFill>
                      <a:srgbClr val="C00000"/>
                    </a:solidFill>
                  </a:rPr>
                  <a:t>http://lirgi.iaa.es/</a:t>
                </a:r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81357"/>
                <a:ext cx="4723886" cy="1483163"/>
              </a:xfrm>
              <a:prstGeom prst="rect">
                <a:avLst/>
              </a:prstGeom>
              <a:blipFill rotWithShape="1">
                <a:blip r:embed="rId7"/>
                <a:stretch>
                  <a:fillRect l="-1032" t="-10288" b="-57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5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Science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Behind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LIRGI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Map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diffuse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radio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emission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which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can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provide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reliable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estimation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starburst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size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structure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Trace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free-free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absorpt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resolution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Perform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polarization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rotation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measure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order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constrain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magnetic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field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strengths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several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molecular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transitions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(HI, OH, H2CO) at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resolution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to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estimate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dynamical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masses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and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constrain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spatial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variations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chemistry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physical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conditions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Produce a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complete atlas 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uniform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quality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images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742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90606185"/>
              </p:ext>
            </p:extLst>
          </p:nvPr>
        </p:nvGraphicFramePr>
        <p:xfrm>
          <a:off x="1259632" y="1397000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83568" y="1196752"/>
            <a:ext cx="7920880" cy="51845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1800200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EP076</a:t>
            </a:r>
            <a:endParaRPr lang="es-E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14 Medio marco"/>
          <p:cNvSpPr/>
          <p:nvPr/>
        </p:nvSpPr>
        <p:spPr>
          <a:xfrm>
            <a:off x="1115616" y="1916832"/>
            <a:ext cx="1368152" cy="1111478"/>
          </a:xfrm>
          <a:prstGeom prst="halfFrame">
            <a:avLst>
              <a:gd name="adj1" fmla="val 6383"/>
              <a:gd name="adj2" fmla="val 78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21 Medio marco"/>
          <p:cNvSpPr/>
          <p:nvPr/>
        </p:nvSpPr>
        <p:spPr>
          <a:xfrm>
            <a:off x="5220072" y="1894766"/>
            <a:ext cx="1368152" cy="1111478"/>
          </a:xfrm>
          <a:prstGeom prst="halfFrame">
            <a:avLst>
              <a:gd name="adj1" fmla="val 6383"/>
              <a:gd name="adj2" fmla="val 78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899592" y="1813466"/>
            <a:ext cx="648072" cy="2880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177281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A,C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19 Pentágono"/>
          <p:cNvSpPr/>
          <p:nvPr/>
        </p:nvSpPr>
        <p:spPr>
          <a:xfrm>
            <a:off x="5004048" y="1782108"/>
            <a:ext cx="648072" cy="2880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17008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B,D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Feb/Oct 2012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88224" y="17101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Feb/Oct 2012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259632" y="2142148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L-band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(A): EF,WB,ON,MC,TR,SV,ZC,BD,UR,SH,HH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(C):EF,WB,JB,ON,MC,NT,TR,SV,ZC,BD,UR,SH,HH,RO</a:t>
            </a:r>
          </a:p>
          <a:p>
            <a:endParaRPr lang="es-E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Sources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IC5298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MCG+12-02-00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MRK0331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III_ZW035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IRASF03359+15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436096" y="2132856"/>
            <a:ext cx="3024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(B): EF,WB,ON,MC,TR,YS,SV,ZC,BD,UR,SH,HH,JB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(D): EF,WB,JB,ON,MC,NT,TR,YS,SV,ZC,BD,UR,SH,HH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Sources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NGC2623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MCG+12-02-00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IC883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NGC5256A,B,C</a:t>
            </a:r>
          </a:p>
        </p:txBody>
      </p:sp>
    </p:spTree>
    <p:extLst>
      <p:ext uri="{BB962C8B-B14F-4D97-AF65-F5344CB8AC3E}">
        <p14:creationId xmlns:p14="http://schemas.microsoft.com/office/powerpoint/2010/main" val="5024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15572"/>
              </p:ext>
            </p:extLst>
          </p:nvPr>
        </p:nvGraphicFramePr>
        <p:xfrm>
          <a:off x="1259632" y="1397000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683568" y="1196752"/>
            <a:ext cx="7920880" cy="51845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83568" y="1196752"/>
            <a:ext cx="1368152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EP088</a:t>
            </a:r>
          </a:p>
        </p:txBody>
      </p:sp>
      <p:sp>
        <p:nvSpPr>
          <p:cNvPr id="15" name="14 Medio marco"/>
          <p:cNvSpPr/>
          <p:nvPr/>
        </p:nvSpPr>
        <p:spPr>
          <a:xfrm>
            <a:off x="1115616" y="1916832"/>
            <a:ext cx="1368152" cy="1111478"/>
          </a:xfrm>
          <a:prstGeom prst="halfFrame">
            <a:avLst>
              <a:gd name="adj1" fmla="val 6383"/>
              <a:gd name="adj2" fmla="val 78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21 Medio marco"/>
          <p:cNvSpPr/>
          <p:nvPr/>
        </p:nvSpPr>
        <p:spPr>
          <a:xfrm>
            <a:off x="5220072" y="1894766"/>
            <a:ext cx="1368152" cy="1111478"/>
          </a:xfrm>
          <a:prstGeom prst="halfFrame">
            <a:avLst>
              <a:gd name="adj1" fmla="val 6383"/>
              <a:gd name="adj2" fmla="val 78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899592" y="1813466"/>
            <a:ext cx="648072" cy="2880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99592" y="177281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A,B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19 Pentágono"/>
          <p:cNvSpPr/>
          <p:nvPr/>
        </p:nvSpPr>
        <p:spPr>
          <a:xfrm>
            <a:off x="5004048" y="1782108"/>
            <a:ext cx="648072" cy="28803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17008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,D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Oct 2013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88224" y="17101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Feb 2014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259632" y="2142148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C-band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EF,WB,JB2,ON,MC,NT,TR,YS,SV,ZC,BD,UR,SH,HH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            L-band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EF,WB,JB1,ON,MC,TR,SV,ZC,BD,UR,SH,HH</a:t>
            </a:r>
          </a:p>
          <a:p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</a:rPr>
              <a:t>Sources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NGC0695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VV250a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VV705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IRASF17132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NGC6670b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NGC7674</a:t>
            </a:r>
          </a:p>
        </p:txBody>
      </p:sp>
      <p:sp>
        <p:nvSpPr>
          <p:cNvPr id="2" name="1 Cheurón"/>
          <p:cNvSpPr/>
          <p:nvPr/>
        </p:nvSpPr>
        <p:spPr>
          <a:xfrm>
            <a:off x="1547664" y="2159512"/>
            <a:ext cx="360040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20 Cheurón"/>
          <p:cNvSpPr/>
          <p:nvPr/>
        </p:nvSpPr>
        <p:spPr>
          <a:xfrm>
            <a:off x="1547664" y="3284984"/>
            <a:ext cx="360040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03648" y="3258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24 Cheurón"/>
          <p:cNvSpPr/>
          <p:nvPr/>
        </p:nvSpPr>
        <p:spPr>
          <a:xfrm>
            <a:off x="5652120" y="2159512"/>
            <a:ext cx="360040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508104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28" name="27 Cheurón"/>
          <p:cNvSpPr/>
          <p:nvPr/>
        </p:nvSpPr>
        <p:spPr>
          <a:xfrm>
            <a:off x="5652120" y="3311640"/>
            <a:ext cx="360040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508104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364088" y="2204864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EF,WB,JB2,ON,MC,NT,TR,YS,SV,ZC,BD,UR,SH,HH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           C-band</a:t>
            </a:r>
          </a:p>
          <a:p>
            <a:r>
              <a:rPr lang="es-ES" b="1" dirty="0" err="1" smtClean="0">
                <a:solidFill>
                  <a:schemeClr val="accent4">
                    <a:lumMod val="75000"/>
                  </a:schemeClr>
                </a:solidFill>
              </a:rPr>
              <a:t>Antennas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EF,WB,JB1,ON,MC,TR,SV,ZC,BD,UR,SH,HH</a:t>
            </a:r>
          </a:p>
          <a:p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</a:rPr>
              <a:t>Sources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IRAS10565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VV340a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IRASF15250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NGC6090A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NGC6670A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126064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4" y="1752911"/>
            <a:ext cx="1340210" cy="17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339751" y="2132856"/>
            <a:ext cx="47084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J.Conway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</a:t>
            </a:r>
            <a:r>
              <a:rPr lang="es-E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            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M.Á.</a:t>
            </a:r>
          </a:p>
          <a:p>
            <a:r>
              <a:rPr lang="es-E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Pérez-Torres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61734" y="165086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eMERLIN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legacy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</a:t>
            </a: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EP076 (A,B,C,D)(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3, 2012)</a:t>
            </a:r>
          </a:p>
          <a:p>
            <a:pPr lvl="1"/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8801" y="66777"/>
            <a:ext cx="2789886" cy="91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41030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EP088 (A,B)(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3, 2013)</a:t>
            </a:r>
          </a:p>
          <a:p>
            <a:pPr lvl="1"/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15616" y="416127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Analyzing</a:t>
            </a:r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i1.kym-cdn.com/photos/images/newsfeed/000/415/209/3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EP088 (C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D)(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1, 2014)</a:t>
            </a:r>
          </a:p>
          <a:p>
            <a:pPr lvl="1"/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5554" y="30832"/>
            <a:ext cx="2692893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24" y="5229200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2/2f/Tick_green_modern.svg/364px-Tick_green_moder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4984"/>
            <a:ext cx="4945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0" y="5805264"/>
            <a:ext cx="858221" cy="4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8800"/>
            <a:ext cx="3437537" cy="493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9" y="2310780"/>
            <a:ext cx="742751" cy="320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78136"/>
            <a:ext cx="1294247" cy="5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15" y="6489004"/>
            <a:ext cx="3841889" cy="3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0" y="3726596"/>
            <a:ext cx="824154" cy="4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1" y="6172967"/>
            <a:ext cx="1544234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93296"/>
            <a:ext cx="773510" cy="2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41" y="6132830"/>
            <a:ext cx="792088" cy="2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0" y="5805264"/>
            <a:ext cx="858221" cy="4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observations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EVN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9" y="2310780"/>
            <a:ext cx="742751" cy="320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78136"/>
            <a:ext cx="1294247" cy="5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15" y="6489004"/>
            <a:ext cx="3841889" cy="3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0" y="3726596"/>
            <a:ext cx="824154" cy="4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1" y="6172967"/>
            <a:ext cx="1544234" cy="3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93296"/>
            <a:ext cx="773510" cy="2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41" y="6132830"/>
            <a:ext cx="792088" cy="2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124743"/>
            <a:ext cx="354901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IR/radio 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relation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176464" cy="484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2754"/>
            <a:ext cx="986780" cy="440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8" y="6037287"/>
            <a:ext cx="2950435" cy="7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44008" y="48544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Condon</a:t>
            </a:r>
            <a:r>
              <a:rPr lang="es-E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et al. 1991</a:t>
            </a:r>
            <a:endParaRPr lang="es-ES" sz="2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11760" y="1342754"/>
            <a:ext cx="156976" cy="440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http://psoealler.es/mediapool/135/1352511/images/Degradado_blanco-roj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9947" y="4222814"/>
            <a:ext cx="109802" cy="37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23913"/>
            <a:ext cx="90106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466816" y="1772816"/>
            <a:ext cx="324036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59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4" y="1752911"/>
            <a:ext cx="1340210" cy="17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339751" y="2132856"/>
            <a:ext cx="47084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J.Conway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</a:t>
            </a:r>
            <a:r>
              <a:rPr lang="es-E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            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M.Á.</a:t>
            </a:r>
          </a:p>
          <a:p>
            <a:r>
              <a:rPr lang="es-E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Pérez-Torres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2929"/>
              </p:ext>
            </p:extLst>
          </p:nvPr>
        </p:nvGraphicFramePr>
        <p:xfrm>
          <a:off x="1863639" y="130979"/>
          <a:ext cx="5184575" cy="661038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82885"/>
                <a:gridCol w="3101690"/>
              </a:tblGrid>
              <a:tr h="316339">
                <a:tc>
                  <a:txBody>
                    <a:bodyPr/>
                    <a:lstStyle/>
                    <a:p>
                      <a:r>
                        <a:rPr lang="es-ES" sz="1200" dirty="0" err="1">
                          <a:effectLst/>
                        </a:rPr>
                        <a:t>Susanne</a:t>
                      </a:r>
                      <a:r>
                        <a:rPr lang="es-ES" sz="1200" dirty="0">
                          <a:effectLst/>
                        </a:rPr>
                        <a:t> Aalto 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Onsala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  <a:tr h="126536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Antxon Alberdi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Phil Appleton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NASA Herschel Science Center, Caltech, USA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Willem Baan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ASTRON, The Netherlands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Fabien Batejat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Onsala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Rob Beswick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JBCA, Manchester, UK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Luis Colina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DAMIR, Madrid, Spain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John Conway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Onsala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Francesco Costagliola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Phil Diamond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JBCA, Manchester, UK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Denise Gabuzda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University College Cork, Ireland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Simon Garrington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JBCA, Manchester, UK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Rubén Herrero-Illana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Hans-Rainer Klockner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Oxford, UK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Colin Lonsdale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 MIT, Cambridge, USA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Iván Martí-Vidal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Onsala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Sebastien Muller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Onsala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Carole Mundell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John Moores University, Liverpool, UK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Ray Norris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CSIRO, Australia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Miguel Ángel Pérez-Torres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Naím Ramírez-Olivencia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126536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Rodrigo Parra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ESO, Chile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Ylva Pihlström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University of New Mexico, USA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Mónica Rodríguez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IAA-CSIC, Granada, Spain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Cristina Romero-Cañizales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IA, Pontificia Universidad Catolica, Chile</a:t>
                      </a:r>
                    </a:p>
                  </a:txBody>
                  <a:tcPr marL="22186" marR="22186" marT="11093" marB="11093" anchor="ctr"/>
                </a:tc>
              </a:tr>
              <a:tr h="221438"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José-María Torrelles</a:t>
                      </a: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CSIC-IEEC, Barcelona, Spain</a:t>
                      </a:r>
                    </a:p>
                  </a:txBody>
                  <a:tcPr marL="22186" marR="22186" marT="11093" marB="11093" anchor="ctr"/>
                </a:tc>
              </a:tr>
              <a:tr h="316339"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err="1">
                          <a:effectLst/>
                        </a:rPr>
                        <a:t>Eskil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Varenius</a:t>
                      </a:r>
                      <a:endParaRPr lang="es-ES" sz="1200" dirty="0">
                        <a:effectLst/>
                      </a:endParaRPr>
                    </a:p>
                  </a:txBody>
                  <a:tcPr marL="22186" marR="22186" marT="11093" marB="1109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Onsala</a:t>
                      </a:r>
                      <a:r>
                        <a:rPr lang="en-US" sz="1200" dirty="0">
                          <a:effectLst/>
                        </a:rPr>
                        <a:t> Space Observatory, Chalmers, Sweden</a:t>
                      </a:r>
                    </a:p>
                  </a:txBody>
                  <a:tcPr marL="22186" marR="22186" marT="11093" marB="11093" anchor="ctr"/>
                </a:tc>
              </a:tr>
            </a:tbl>
          </a:graphicData>
        </a:graphic>
      </p:graphicFrame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4" y="1752911"/>
            <a:ext cx="1340210" cy="17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339751" y="2132856"/>
            <a:ext cx="4708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J.Conway</a:t>
            </a:r>
            <a:r>
              <a:rPr lang="es-E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</a:t>
            </a:r>
            <a:r>
              <a:rPr lang="es-E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&amp;             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M.Á.</a:t>
            </a:r>
          </a:p>
          <a:p>
            <a:r>
              <a:rPr lang="es-E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Pérez-Torres</a:t>
            </a: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42 (7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already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observed</a:t>
            </a:r>
            <a:r>
              <a:rPr lang="es-E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most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Luminous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northern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LIRGs</a:t>
            </a:r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(8 </a:t>
            </a:r>
            <a:r>
              <a:rPr lang="es-E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ULIRGs</a:t>
            </a:r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 </a:t>
            </a:r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461734" y="165086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eMERLIN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legacy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</a:t>
            </a: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00" y="0"/>
            <a:ext cx="7269724" cy="6817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322200" cy="432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23279"/>
            <a:ext cx="1480196" cy="14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170080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IRAS</a:t>
            </a:r>
            <a:endParaRPr lang="es-E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47926" y="2649106"/>
            <a:ext cx="174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GOALS</a:t>
            </a:r>
            <a:endParaRPr lang="es-E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3585210"/>
            <a:ext cx="174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LIRGI</a:t>
            </a:r>
            <a:endParaRPr lang="es-E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1407">
            <a:off x="2317528" y="5120598"/>
            <a:ext cx="1570862" cy="1335703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" y="1725010"/>
            <a:ext cx="1724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1.bp.blogspot.com/_xoQIg3WU570/TN2VvOZJ0tI/AAAAAAAAADc/ITEtwkCdf10/s1600/foto+carnetMigu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14" y="1752911"/>
            <a:ext cx="1340210" cy="176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2339751" y="2132856"/>
                <a:ext cx="4708463" cy="462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J.Conway</a:t>
                </a:r>
                <a:r>
                  <a:rPr lang="es-ES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          </a:t>
                </a:r>
                <a:r>
                  <a:rPr lang="es-ES" sz="3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&amp;              </a:t>
                </a:r>
                <a:r>
                  <a:rPr lang="es-ES" sz="24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M.Á.</a:t>
                </a:r>
              </a:p>
              <a:p>
                <a:r>
                  <a:rPr lang="es-ES" sz="24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sz="24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                                      Pérez-Torres</a:t>
                </a: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42 (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7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already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observed</a:t>
                </a:r>
                <a:r>
                  <a:rPr lang="es-E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) 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of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most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Luminous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northern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LIRGs</a:t>
                </a: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(8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ULIRGs</a:t>
                </a:r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)  </a:t>
                </a:r>
              </a:p>
              <a:p>
                <a:pPr algn="ctr"/>
                <a:endParaRPr lang="es-ES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S" i="1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𝐼𝑅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accent4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i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&gt;11.4</m:t>
                      </m:r>
                    </m:oMath>
                  </m:oMathPara>
                </a14:m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s-E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D &lt; 250 </a:t>
                </a:r>
                <a:r>
                  <a:rPr lang="es-ES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Mpc</a:t>
                </a:r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endParaRPr lang="es-ES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1" y="2132856"/>
                <a:ext cx="4708463" cy="4622484"/>
              </a:xfrm>
              <a:prstGeom prst="rect">
                <a:avLst/>
              </a:prstGeom>
              <a:blipFill rotWithShape="1">
                <a:blip r:embed="rId8"/>
                <a:stretch>
                  <a:fillRect l="-2073" t="-1979" r="-14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2461734" y="165086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eMERLIN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legacy</a:t>
            </a:r>
            <a:r>
              <a:rPr lang="es-ES" sz="3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</a:t>
            </a:r>
            <a:endParaRPr lang="es-ES" sz="3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7" y="1023320"/>
            <a:ext cx="5976664" cy="5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uminous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nfra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ed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</a:t>
            </a:r>
            <a:r>
              <a:rPr lang="es-ES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alaxies</a:t>
            </a:r>
            <a:r>
              <a:rPr lang="es-E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6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nventory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ES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LIRGI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7 Arco"/>
          <p:cNvSpPr/>
          <p:nvPr/>
        </p:nvSpPr>
        <p:spPr>
          <a:xfrm rot="10800000">
            <a:off x="1803078" y="2564904"/>
            <a:ext cx="5577230" cy="2241593"/>
          </a:xfrm>
          <a:prstGeom prst="arc">
            <a:avLst>
              <a:gd name="adj1" fmla="val 10868560"/>
              <a:gd name="adj2" fmla="val 21432231"/>
            </a:avLst>
          </a:prstGeom>
          <a:ln w="571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7380308" y="3846340"/>
                <a:ext cx="14036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s-ES" sz="3000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s-ES" sz="3000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s-ES" sz="3000" b="1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s-ES" sz="3000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08" y="3846340"/>
                <a:ext cx="140364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www.iaa.es/~benitez/images/logo_i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5917183"/>
            <a:ext cx="1224136" cy="9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9021</TotalTime>
  <Words>1613</Words>
  <Application>Microsoft Office PowerPoint</Application>
  <PresentationFormat>Presentación en pantalla (4:3)</PresentationFormat>
  <Paragraphs>472</Paragraphs>
  <Slides>47</Slides>
  <Notes>9</Notes>
  <HiddenSlides>16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LIRGs</vt:lpstr>
      <vt:lpstr>LIRGs</vt:lpstr>
      <vt:lpstr>Luminous InfraRed Galaxies Inventory (LIRGI)</vt:lpstr>
      <vt:lpstr>Luminous InfraRed Galaxies Inventory (LIRGI)</vt:lpstr>
      <vt:lpstr>Luminous InfraRed Galaxies Inventory (LIRGI)</vt:lpstr>
      <vt:lpstr>Luminous InfraRed Galaxies Inventory (LIRGI)</vt:lpstr>
      <vt:lpstr>Luminous InfraRed Galaxies Inventory (LIRGI)</vt:lpstr>
      <vt:lpstr>Luminous InfraRed Galaxies Inventory (LIRGI)</vt:lpstr>
      <vt:lpstr>Luminous InfraRed Galaxies Inventory (LIRGI)</vt:lpstr>
      <vt:lpstr>LIRGI observations</vt:lpstr>
      <vt:lpstr>Science Behind LIRGI with eMERLIN</vt:lpstr>
      <vt:lpstr>Science behind LIRGI with EVN</vt:lpstr>
      <vt:lpstr>IR/radio relation (LIRGI)</vt:lpstr>
      <vt:lpstr>IR/radio relation (LIRGI)</vt:lpstr>
      <vt:lpstr>LIRGI observing requests for EVN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Presentación de PowerPoint</vt:lpstr>
      <vt:lpstr>LIRGI observations with EVN</vt:lpstr>
      <vt:lpstr>LIRGI observations with EVN</vt:lpstr>
      <vt:lpstr>LIRGI observations with EVN</vt:lpstr>
      <vt:lpstr>Summary</vt:lpstr>
      <vt:lpstr>Summary</vt:lpstr>
      <vt:lpstr>Bottom lines</vt:lpstr>
      <vt:lpstr>Future Work with LIRGI</vt:lpstr>
      <vt:lpstr>Presentación de PowerPoint</vt:lpstr>
      <vt:lpstr>EVN Tool for Astronomy</vt:lpstr>
      <vt:lpstr>LIRGs at Radio Wavelengths</vt:lpstr>
      <vt:lpstr>Science Behind LIRGI</vt:lpstr>
      <vt:lpstr>Luminous InfraRed Galaxies Inventory (LIRGI)</vt:lpstr>
      <vt:lpstr>Science Behind LIRGI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LIRGI observations with EVN</vt:lpstr>
      <vt:lpstr>IR/radio relation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naimro</dc:creator>
  <cp:lastModifiedBy>naimro</cp:lastModifiedBy>
  <cp:revision>162</cp:revision>
  <cp:lastPrinted>2014-10-06T21:10:30Z</cp:lastPrinted>
  <dcterms:created xsi:type="dcterms:W3CDTF">2014-09-23T16:28:34Z</dcterms:created>
  <dcterms:modified xsi:type="dcterms:W3CDTF">2014-10-07T08:50:24Z</dcterms:modified>
</cp:coreProperties>
</file>